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7" r:id="rId2"/>
  </p:sldIdLst>
  <p:sldSz cx="24387175" cy="13716000"/>
  <p:notesSz cx="6858000" cy="9144000"/>
  <p:defaultTex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15"/>
    <p:restoredTop sz="94659"/>
  </p:normalViewPr>
  <p:slideViewPr>
    <p:cSldViewPr snapToGrid="0" snapToObjects="1">
      <p:cViewPr varScale="1">
        <p:scale>
          <a:sx n="47" d="100"/>
          <a:sy n="47" d="100"/>
        </p:scale>
        <p:origin x="288"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tiff>
</file>

<file path=ppt/media/image2.jpg>
</file>

<file path=ppt/media/image3.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9A8F86-868C-324C-BFD6-87DA549BE79E}" type="datetimeFigureOut">
              <a:rPr lang="en-US" smtClean="0"/>
              <a:t>6/27/19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3442339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9A8F86-868C-324C-BFD6-87DA549BE79E}" type="datetimeFigureOut">
              <a:rPr lang="en-US" smtClean="0"/>
              <a:t>6/27/19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2663820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52072" y="730250"/>
            <a:ext cx="5258485"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618" y="730250"/>
            <a:ext cx="15470614"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9A8F86-868C-324C-BFD6-87DA549BE79E}" type="datetimeFigureOut">
              <a:rPr lang="en-US" smtClean="0"/>
              <a:t>6/27/19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2677279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9A8F86-868C-324C-BFD6-87DA549BE79E}" type="datetimeFigureOut">
              <a:rPr lang="en-US" smtClean="0"/>
              <a:t>6/27/19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3561719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D9A8F86-868C-324C-BFD6-87DA549BE79E}" type="datetimeFigureOut">
              <a:rPr lang="en-US" smtClean="0"/>
              <a:t>6/27/19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4021979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618" y="3651250"/>
            <a:ext cx="10364549"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6008" y="3651250"/>
            <a:ext cx="10364549"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9A8F86-868C-324C-BFD6-87DA549BE79E}" type="datetimeFigureOut">
              <a:rPr lang="en-US" smtClean="0"/>
              <a:t>6/27/19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990560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795" y="730251"/>
            <a:ext cx="21033938"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796" y="3362326"/>
            <a:ext cx="1031691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p:cNvSpPr>
            <a:spLocks noGrp="1"/>
          </p:cNvSpPr>
          <p:nvPr>
            <p:ph sz="half" idx="2"/>
          </p:nvPr>
        </p:nvSpPr>
        <p:spPr>
          <a:xfrm>
            <a:off x="1679796" y="5010150"/>
            <a:ext cx="10316917"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6007" y="3362326"/>
            <a:ext cx="1036772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p:cNvSpPr>
            <a:spLocks noGrp="1"/>
          </p:cNvSpPr>
          <p:nvPr>
            <p:ph sz="quarter" idx="4"/>
          </p:nvPr>
        </p:nvSpPr>
        <p:spPr>
          <a:xfrm>
            <a:off x="12346007" y="5010150"/>
            <a:ext cx="1036772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9A8F86-868C-324C-BFD6-87DA549BE79E}" type="datetimeFigureOut">
              <a:rPr lang="en-US" smtClean="0"/>
              <a:t>6/27/19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148312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9A8F86-868C-324C-BFD6-87DA549BE79E}" type="datetimeFigureOut">
              <a:rPr lang="en-US" smtClean="0"/>
              <a:t>6/27/19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2827568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9A8F86-868C-324C-BFD6-87DA549BE79E}" type="datetimeFigureOut">
              <a:rPr lang="en-US" smtClean="0"/>
              <a:t>6/27/19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363015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7726" y="1974851"/>
            <a:ext cx="12346007"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ED9A8F86-868C-324C-BFD6-87DA549BE79E}" type="datetimeFigureOut">
              <a:rPr lang="en-US" smtClean="0"/>
              <a:t>6/27/19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3693876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7726" y="1974851"/>
            <a:ext cx="12346007"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p:cNvSpPr>
            <a:spLocks noGrp="1"/>
          </p:cNvSpPr>
          <p:nvPr>
            <p:ph type="dt" sz="half" idx="10"/>
          </p:nvPr>
        </p:nvSpPr>
        <p:spPr/>
        <p:txBody>
          <a:bodyPr/>
          <a:lstStyle/>
          <a:p>
            <a:fld id="{ED9A8F86-868C-324C-BFD6-87DA549BE79E}" type="datetimeFigureOut">
              <a:rPr lang="en-US" smtClean="0"/>
              <a:t>6/27/19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D6F79E-3D6B-D148-8029-68572B283695}" type="slidenum">
              <a:rPr lang="en-US" smtClean="0"/>
              <a:t>‹#›</a:t>
            </a:fld>
            <a:endParaRPr lang="en-US"/>
          </a:p>
        </p:txBody>
      </p:sp>
    </p:spTree>
    <p:extLst>
      <p:ext uri="{BB962C8B-B14F-4D97-AF65-F5344CB8AC3E}">
        <p14:creationId xmlns:p14="http://schemas.microsoft.com/office/powerpoint/2010/main" val="393050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ED9A8F86-868C-324C-BFD6-87DA549BE79E}" type="datetimeFigureOut">
              <a:rPr lang="en-US" smtClean="0"/>
              <a:t>6/27/19</a:t>
            </a:fld>
            <a:endParaRPr lang="en-US"/>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0DD6F79E-3D6B-D148-8029-68572B283695}" type="slidenum">
              <a:rPr lang="en-US" smtClean="0"/>
              <a:t>‹#›</a:t>
            </a:fld>
            <a:endParaRPr lang="en-US"/>
          </a:p>
        </p:txBody>
      </p:sp>
    </p:spTree>
    <p:extLst>
      <p:ext uri="{BB962C8B-B14F-4D97-AF65-F5344CB8AC3E}">
        <p14:creationId xmlns:p14="http://schemas.microsoft.com/office/powerpoint/2010/main" val="29016399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hyperlink" Target="https://www.sciencedirect.com/science/article/pii/S0370269319303223?via%3Dihub"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Shape 128">
                <a:extLst>
                  <a:ext uri="{FF2B5EF4-FFF2-40B4-BE49-F238E27FC236}">
                    <a16:creationId xmlns:a16="http://schemas.microsoft.com/office/drawing/2014/main" id="{7C2A0F61-9FDC-E645-8AB3-86BD39C613D3}"/>
                  </a:ext>
                </a:extLst>
              </p:cNvPr>
              <p:cNvSpPr txBox="1">
                <a:spLocks/>
              </p:cNvSpPr>
              <p:nvPr/>
            </p:nvSpPr>
            <p:spPr>
              <a:xfrm>
                <a:off x="3954086" y="361505"/>
                <a:ext cx="16479003" cy="988237"/>
              </a:xfrm>
              <a:prstGeom prst="rect">
                <a:avLst/>
              </a:prstGeom>
              <a:ln w="12700">
                <a:miter lim="400000"/>
              </a:ln>
              <a:extLst>
                <a:ext uri="{C572A759-6A51-4108-AA02-DFA0A04FC94B}">
                  <ma14:wrappingTextBoxFlag xmlns="" xmlns:ma14="http://schemas.microsoft.com/office/mac/drawingml/2011/main" val="1"/>
                </a:ext>
              </a:extLst>
            </p:spPr>
            <p:txBody>
              <a:bodyPr lIns="101600" tIns="101600" rIns="101600" bIns="101600" anchor="ctr"/>
              <a:lstStyle>
                <a:lvl1pPr marL="0" marR="0" indent="0" algn="ctr" defTabSz="825500" latinLnBrk="0">
                  <a:lnSpc>
                    <a:spcPct val="100000"/>
                  </a:lnSpc>
                  <a:spcBef>
                    <a:spcPts val="0"/>
                  </a:spcBef>
                  <a:spcAft>
                    <a:spcPts val="0"/>
                  </a:spcAft>
                  <a:buClrTx/>
                  <a:buSzTx/>
                  <a:buFontTx/>
                  <a:buNone/>
                  <a:tabLst/>
                  <a:defRPr sz="7600" b="1" i="1" u="none" strike="noStrike" cap="none" spc="0" baseline="0">
                    <a:ln>
                      <a:noFill/>
                    </a:ln>
                    <a:solidFill>
                      <a:schemeClr val="accent5">
                        <a:hueOff val="-176146"/>
                        <a:satOff val="3665"/>
                        <a:lumOff val="-13986"/>
                      </a:schemeClr>
                    </a:solidFill>
                    <a:uFillTx/>
                    <a:latin typeface="Arial"/>
                    <a:ea typeface="Arial"/>
                    <a:cs typeface="Arial"/>
                    <a:sym typeface="Arial"/>
                  </a:defRPr>
                </a:lvl1pPr>
                <a:lvl2pPr marL="0" marR="0" indent="228600" algn="ctr" defTabSz="825500" latinLnBrk="0">
                  <a:lnSpc>
                    <a:spcPct val="100000"/>
                  </a:lnSpc>
                  <a:spcBef>
                    <a:spcPts val="0"/>
                  </a:spcBef>
                  <a:spcAft>
                    <a:spcPts val="0"/>
                  </a:spcAft>
                  <a:buClrTx/>
                  <a:buSzTx/>
                  <a:buFontTx/>
                  <a:buNone/>
                  <a:tabLst/>
                  <a:defRPr sz="9600" b="1" i="0" u="none" strike="noStrike" cap="none" spc="0" baseline="0">
                    <a:ln>
                      <a:noFill/>
                    </a:ln>
                    <a:solidFill>
                      <a:srgbClr val="000000"/>
                    </a:solidFill>
                    <a:uFillTx/>
                    <a:latin typeface="+mj-lt"/>
                    <a:ea typeface="+mj-ea"/>
                    <a:cs typeface="+mj-cs"/>
                    <a:sym typeface="Helvetica"/>
                  </a:defRPr>
                </a:lvl2pPr>
                <a:lvl3pPr marL="0" marR="0" indent="457200" algn="ctr" defTabSz="825500" latinLnBrk="0">
                  <a:lnSpc>
                    <a:spcPct val="100000"/>
                  </a:lnSpc>
                  <a:spcBef>
                    <a:spcPts val="0"/>
                  </a:spcBef>
                  <a:spcAft>
                    <a:spcPts val="0"/>
                  </a:spcAft>
                  <a:buClrTx/>
                  <a:buSzTx/>
                  <a:buFontTx/>
                  <a:buNone/>
                  <a:tabLst/>
                  <a:defRPr sz="9600" b="1" i="0" u="none" strike="noStrike" cap="none" spc="0" baseline="0">
                    <a:ln>
                      <a:noFill/>
                    </a:ln>
                    <a:solidFill>
                      <a:srgbClr val="000000"/>
                    </a:solidFill>
                    <a:uFillTx/>
                    <a:latin typeface="+mj-lt"/>
                    <a:ea typeface="+mj-ea"/>
                    <a:cs typeface="+mj-cs"/>
                    <a:sym typeface="Helvetica"/>
                  </a:defRPr>
                </a:lvl3pPr>
                <a:lvl4pPr marL="0" marR="0" indent="685800" algn="ctr" defTabSz="825500" latinLnBrk="0">
                  <a:lnSpc>
                    <a:spcPct val="100000"/>
                  </a:lnSpc>
                  <a:spcBef>
                    <a:spcPts val="0"/>
                  </a:spcBef>
                  <a:spcAft>
                    <a:spcPts val="0"/>
                  </a:spcAft>
                  <a:buClrTx/>
                  <a:buSzTx/>
                  <a:buFontTx/>
                  <a:buNone/>
                  <a:tabLst/>
                  <a:defRPr sz="9600" b="1" i="0" u="none" strike="noStrike" cap="none" spc="0" baseline="0">
                    <a:ln>
                      <a:noFill/>
                    </a:ln>
                    <a:solidFill>
                      <a:srgbClr val="000000"/>
                    </a:solidFill>
                    <a:uFillTx/>
                    <a:latin typeface="+mj-lt"/>
                    <a:ea typeface="+mj-ea"/>
                    <a:cs typeface="+mj-cs"/>
                    <a:sym typeface="Helvetica"/>
                  </a:defRPr>
                </a:lvl4pPr>
                <a:lvl5pPr marL="0" marR="0" indent="914400" algn="ctr" defTabSz="825500" latinLnBrk="0">
                  <a:lnSpc>
                    <a:spcPct val="100000"/>
                  </a:lnSpc>
                  <a:spcBef>
                    <a:spcPts val="0"/>
                  </a:spcBef>
                  <a:spcAft>
                    <a:spcPts val="0"/>
                  </a:spcAft>
                  <a:buClrTx/>
                  <a:buSzTx/>
                  <a:buFontTx/>
                  <a:buNone/>
                  <a:tabLst/>
                  <a:defRPr sz="9600" b="1" i="0" u="none" strike="noStrike" cap="none" spc="0" baseline="0">
                    <a:ln>
                      <a:noFill/>
                    </a:ln>
                    <a:solidFill>
                      <a:srgbClr val="000000"/>
                    </a:solidFill>
                    <a:uFillTx/>
                    <a:latin typeface="+mj-lt"/>
                    <a:ea typeface="+mj-ea"/>
                    <a:cs typeface="+mj-cs"/>
                    <a:sym typeface="Helvetica"/>
                  </a:defRPr>
                </a:lvl5pPr>
                <a:lvl6pPr marL="0" marR="0" indent="1143000" algn="ctr" defTabSz="825500" latinLnBrk="0">
                  <a:lnSpc>
                    <a:spcPct val="100000"/>
                  </a:lnSpc>
                  <a:spcBef>
                    <a:spcPts val="0"/>
                  </a:spcBef>
                  <a:spcAft>
                    <a:spcPts val="0"/>
                  </a:spcAft>
                  <a:buClrTx/>
                  <a:buSzTx/>
                  <a:buFontTx/>
                  <a:buNone/>
                  <a:tabLst/>
                  <a:defRPr sz="9600" b="1" i="0" u="none" strike="noStrike" cap="none" spc="0" baseline="0">
                    <a:ln>
                      <a:noFill/>
                    </a:ln>
                    <a:solidFill>
                      <a:srgbClr val="000000"/>
                    </a:solidFill>
                    <a:uFillTx/>
                    <a:latin typeface="+mj-lt"/>
                    <a:ea typeface="+mj-ea"/>
                    <a:cs typeface="+mj-cs"/>
                    <a:sym typeface="Helvetica"/>
                  </a:defRPr>
                </a:lvl6pPr>
                <a:lvl7pPr marL="0" marR="0" indent="1371600" algn="ctr" defTabSz="825500" latinLnBrk="0">
                  <a:lnSpc>
                    <a:spcPct val="100000"/>
                  </a:lnSpc>
                  <a:spcBef>
                    <a:spcPts val="0"/>
                  </a:spcBef>
                  <a:spcAft>
                    <a:spcPts val="0"/>
                  </a:spcAft>
                  <a:buClrTx/>
                  <a:buSzTx/>
                  <a:buFontTx/>
                  <a:buNone/>
                  <a:tabLst/>
                  <a:defRPr sz="9600" b="1" i="0" u="none" strike="noStrike" cap="none" spc="0" baseline="0">
                    <a:ln>
                      <a:noFill/>
                    </a:ln>
                    <a:solidFill>
                      <a:srgbClr val="000000"/>
                    </a:solidFill>
                    <a:uFillTx/>
                    <a:latin typeface="+mj-lt"/>
                    <a:ea typeface="+mj-ea"/>
                    <a:cs typeface="+mj-cs"/>
                    <a:sym typeface="Helvetica"/>
                  </a:defRPr>
                </a:lvl7pPr>
                <a:lvl8pPr marL="0" marR="0" indent="1600200" algn="ctr" defTabSz="825500" latinLnBrk="0">
                  <a:lnSpc>
                    <a:spcPct val="100000"/>
                  </a:lnSpc>
                  <a:spcBef>
                    <a:spcPts val="0"/>
                  </a:spcBef>
                  <a:spcAft>
                    <a:spcPts val="0"/>
                  </a:spcAft>
                  <a:buClrTx/>
                  <a:buSzTx/>
                  <a:buFontTx/>
                  <a:buNone/>
                  <a:tabLst/>
                  <a:defRPr sz="9600" b="1" i="0" u="none" strike="noStrike" cap="none" spc="0" baseline="0">
                    <a:ln>
                      <a:noFill/>
                    </a:ln>
                    <a:solidFill>
                      <a:srgbClr val="000000"/>
                    </a:solidFill>
                    <a:uFillTx/>
                    <a:latin typeface="+mj-lt"/>
                    <a:ea typeface="+mj-ea"/>
                    <a:cs typeface="+mj-cs"/>
                    <a:sym typeface="Helvetica"/>
                  </a:defRPr>
                </a:lvl8pPr>
                <a:lvl9pPr marL="0" marR="0" indent="1828800" algn="ctr" defTabSz="825500" latinLnBrk="0">
                  <a:lnSpc>
                    <a:spcPct val="100000"/>
                  </a:lnSpc>
                  <a:spcBef>
                    <a:spcPts val="0"/>
                  </a:spcBef>
                  <a:spcAft>
                    <a:spcPts val="0"/>
                  </a:spcAft>
                  <a:buClrTx/>
                  <a:buSzTx/>
                  <a:buFontTx/>
                  <a:buNone/>
                  <a:tabLst/>
                  <a:defRPr sz="9600" b="1" i="0" u="none" strike="noStrike" cap="none" spc="0" baseline="0">
                    <a:ln>
                      <a:noFill/>
                    </a:ln>
                    <a:solidFill>
                      <a:srgbClr val="000000"/>
                    </a:solidFill>
                    <a:uFillTx/>
                    <a:latin typeface="+mj-lt"/>
                    <a:ea typeface="+mj-ea"/>
                    <a:cs typeface="+mj-cs"/>
                    <a:sym typeface="Helvetica"/>
                  </a:defRPr>
                </a:lvl9pPr>
              </a:lstStyle>
              <a:p>
                <a:pPr defTabSz="1651000"/>
                <a:r>
                  <a:rPr lang="en-US" sz="7000" kern="0" dirty="0">
                    <a:solidFill>
                      <a:srgbClr val="C82506">
                        <a:hueOff val="-176146"/>
                        <a:satOff val="3665"/>
                        <a:lumOff val="-13986"/>
                      </a:srgbClr>
                    </a:solidFill>
                    <a:latin typeface="Calibri" panose="020F0502020204030204" pitchFamily="34" charset="0"/>
                    <a:cs typeface="Calibri" panose="020F0502020204030204" pitchFamily="34" charset="0"/>
                  </a:rPr>
                  <a:t>QCD phase boundary in the </a:t>
                </a:r>
                <a14:m>
                  <m:oMath xmlns:m="http://schemas.openxmlformats.org/officeDocument/2006/math">
                    <m:r>
                      <a:rPr lang="en-US" sz="7000" b="1" i="1" kern="0" smtClean="0">
                        <a:solidFill>
                          <a:srgbClr val="C82506">
                            <a:hueOff val="-176146"/>
                            <a:satOff val="3665"/>
                            <a:lumOff val="-13986"/>
                          </a:srgbClr>
                        </a:solidFill>
                        <a:latin typeface="Cambria Math" panose="02040503050406030204" pitchFamily="18" charset="0"/>
                        <a:cs typeface="Arial" panose="020B0604020202020204" pitchFamily="34" charset="0"/>
                      </a:rPr>
                      <m:t>𝑻</m:t>
                    </m:r>
                    <m:r>
                      <a:rPr lang="en-US" sz="7000" b="1" i="1" kern="0" smtClean="0">
                        <a:solidFill>
                          <a:srgbClr val="C82506">
                            <a:hueOff val="-176146"/>
                            <a:satOff val="3665"/>
                            <a:lumOff val="-13986"/>
                          </a:srgbClr>
                        </a:solidFill>
                        <a:latin typeface="Cambria Math" panose="02040503050406030204" pitchFamily="18" charset="0"/>
                        <a:cs typeface="Arial" panose="020B0604020202020204" pitchFamily="34" charset="0"/>
                      </a:rPr>
                      <m:t>−</m:t>
                    </m:r>
                    <m:sSub>
                      <m:sSubPr>
                        <m:ctrlPr>
                          <a:rPr lang="en-US" sz="7000" b="1" i="1" kern="0" smtClean="0">
                            <a:solidFill>
                              <a:srgbClr val="C82506">
                                <a:hueOff val="-176146"/>
                                <a:satOff val="3665"/>
                                <a:lumOff val="-13986"/>
                              </a:srgbClr>
                            </a:solidFill>
                            <a:latin typeface="Cambria Math" panose="02040503050406030204" pitchFamily="18" charset="0"/>
                            <a:cs typeface="Arial" panose="020B0604020202020204" pitchFamily="34" charset="0"/>
                          </a:rPr>
                        </m:ctrlPr>
                      </m:sSubPr>
                      <m:e>
                        <m:r>
                          <a:rPr lang="en-US" sz="7000" b="1" i="1" kern="0" smtClean="0">
                            <a:solidFill>
                              <a:srgbClr val="C82506">
                                <a:hueOff val="-176146"/>
                                <a:satOff val="3665"/>
                                <a:lumOff val="-13986"/>
                              </a:srgbClr>
                            </a:solidFill>
                            <a:latin typeface="Cambria Math" panose="02040503050406030204" pitchFamily="18" charset="0"/>
                            <a:ea typeface="Cambria Math" panose="02040503050406030204" pitchFamily="18" charset="0"/>
                            <a:cs typeface="Arial" panose="020B0604020202020204" pitchFamily="34" charset="0"/>
                          </a:rPr>
                          <m:t>𝝁</m:t>
                        </m:r>
                      </m:e>
                      <m:sub>
                        <m:r>
                          <a:rPr lang="en-US" sz="7000" b="1" i="1" kern="0" smtClean="0">
                            <a:solidFill>
                              <a:srgbClr val="C82506">
                                <a:hueOff val="-176146"/>
                                <a:satOff val="3665"/>
                                <a:lumOff val="-13986"/>
                              </a:srgbClr>
                            </a:solidFill>
                            <a:latin typeface="Cambria Math" panose="02040503050406030204" pitchFamily="18" charset="0"/>
                            <a:cs typeface="Arial" panose="020B0604020202020204" pitchFamily="34" charset="0"/>
                          </a:rPr>
                          <m:t>𝑩</m:t>
                        </m:r>
                      </m:sub>
                    </m:sSub>
                  </m:oMath>
                </a14:m>
                <a:r>
                  <a:rPr lang="en-US" sz="7000" kern="0" dirty="0">
                    <a:solidFill>
                      <a:srgbClr val="C82506">
                        <a:hueOff val="-176146"/>
                        <a:satOff val="3665"/>
                        <a:lumOff val="-13986"/>
                      </a:srgbClr>
                    </a:solidFill>
                    <a:latin typeface="Calibri" panose="020F0502020204030204" pitchFamily="34" charset="0"/>
                    <a:cs typeface="Calibri" panose="020F0502020204030204" pitchFamily="34" charset="0"/>
                  </a:rPr>
                  <a:t> plane  </a:t>
                </a:r>
              </a:p>
            </p:txBody>
          </p:sp>
        </mc:Choice>
        <mc:Fallback xmlns="">
          <p:sp>
            <p:nvSpPr>
              <p:cNvPr id="3" name="Shape 128">
                <a:extLst>
                  <a:ext uri="{FF2B5EF4-FFF2-40B4-BE49-F238E27FC236}">
                    <a16:creationId xmlns:a16="http://schemas.microsoft.com/office/drawing/2014/main" id="{7C2A0F61-9FDC-E645-8AB3-86BD39C613D3}"/>
                  </a:ext>
                </a:extLst>
              </p:cNvPr>
              <p:cNvSpPr txBox="1">
                <a:spLocks noRot="1" noChangeAspect="1" noMove="1" noResize="1" noEditPoints="1" noAdjustHandles="1" noChangeArrowheads="1" noChangeShapeType="1" noTextEdit="1"/>
              </p:cNvSpPr>
              <p:nvPr/>
            </p:nvSpPr>
            <p:spPr>
              <a:xfrm>
                <a:off x="3954086" y="361505"/>
                <a:ext cx="16479003" cy="988237"/>
              </a:xfrm>
              <a:prstGeom prst="rect">
                <a:avLst/>
              </a:prstGeom>
              <a:blipFill>
                <a:blip r:embed="rId2"/>
                <a:stretch>
                  <a:fillRect t="-29114" r="-1848" b="-56962"/>
                </a:stretch>
              </a:blipFill>
              <a:ln w="12700">
                <a:miter lim="400000"/>
              </a:ln>
              <a:extLst>
                <a:ext uri="{C572A759-6A51-4108-AA02-DFA0A04FC94B}">
                  <ma14:wrappingTextBoxFlag xmlns:ma14="http://schemas.microsoft.com/office/mac/drawingml/2011/main" xmlns="" xmlns:a14="http://schemas.microsoft.com/office/drawing/2010/main" val="1"/>
                </a:ext>
              </a:extLst>
            </p:spPr>
            <p:txBody>
              <a:bodyPr/>
              <a:lstStyle/>
              <a:p>
                <a:r>
                  <a:rPr lang="en-US">
                    <a:noFill/>
                  </a:rPr>
                  <a:t> </a:t>
                </a:r>
              </a:p>
            </p:txBody>
          </p:sp>
        </mc:Fallback>
      </mc:AlternateContent>
      <p:sp>
        <p:nvSpPr>
          <p:cNvPr id="8" name="Shape 132">
            <a:extLst>
              <a:ext uri="{FF2B5EF4-FFF2-40B4-BE49-F238E27FC236}">
                <a16:creationId xmlns:a16="http://schemas.microsoft.com/office/drawing/2014/main" id="{596FDBCC-63D9-9D46-923B-A690BE427F31}"/>
              </a:ext>
            </a:extLst>
          </p:cNvPr>
          <p:cNvSpPr/>
          <p:nvPr/>
        </p:nvSpPr>
        <p:spPr>
          <a:xfrm flipV="1">
            <a:off x="125087" y="1625291"/>
            <a:ext cx="24137000" cy="2"/>
          </a:xfrm>
          <a:prstGeom prst="line">
            <a:avLst/>
          </a:prstGeom>
          <a:ln w="63500" cmpd="sng">
            <a:solidFill>
              <a:srgbClr val="C82506">
                <a:hueOff val="-176146"/>
                <a:satOff val="3665"/>
                <a:lumOff val="-13986"/>
              </a:srgbClr>
            </a:solidFill>
            <a:miter lim="400000"/>
          </a:ln>
          <a:effectLst>
            <a:outerShdw blurRad="50800" dist="38100" dir="5400000" algn="t" rotWithShape="0">
              <a:prstClr val="black">
                <a:alpha val="40000"/>
              </a:prstClr>
            </a:outerShdw>
          </a:effectLst>
        </p:spPr>
        <p:txBody>
          <a:bodyPr lIns="50800" tIns="50800" rIns="50800" bIns="50800" anchor="ctr"/>
          <a:lstStyle/>
          <a:p>
            <a:pPr marL="0" marR="0" lvl="0" indent="0" algn="ctr" defTabSz="584200" eaLnBrk="1" fontAlgn="auto" latinLnBrk="0" hangingPunct="0">
              <a:lnSpc>
                <a:spcPct val="100000"/>
              </a:lnSpc>
              <a:spcBef>
                <a:spcPts val="0"/>
              </a:spcBef>
              <a:spcAft>
                <a:spcPts val="0"/>
              </a:spcAft>
              <a:buClrTx/>
              <a:buSzTx/>
              <a:buFontTx/>
              <a:buNone/>
              <a:tabLst/>
              <a:defRPr sz="4000">
                <a:solidFill>
                  <a:srgbClr val="FFFFFF"/>
                </a:solidFill>
                <a:effectLst>
                  <a:outerShdw blurRad="38100" dist="12700" dir="5400000" rotWithShape="0">
                    <a:srgbClr val="000000">
                      <a:alpha val="50000"/>
                    </a:srgbClr>
                  </a:outerShdw>
                </a:effectLst>
                <a:latin typeface="+mn-lt"/>
                <a:ea typeface="+mn-ea"/>
                <a:cs typeface="+mn-cs"/>
                <a:sym typeface="Gill Sans"/>
              </a:defRPr>
            </a:pPr>
            <a:endParaRPr kumimoji="0" sz="4000" b="0" i="0" u="none" strike="noStrike" kern="0" cap="none" spc="0" normalizeH="0" baseline="0" noProof="0" dirty="0">
              <a:ln>
                <a:noFill/>
              </a:ln>
              <a:solidFill>
                <a:srgbClr val="FFFFFF"/>
              </a:solidFill>
              <a:effectLst>
                <a:outerShdw blurRad="38100" dist="12700" dir="5400000" rotWithShape="0">
                  <a:srgbClr val="000000">
                    <a:alpha val="50000"/>
                  </a:srgbClr>
                </a:outerShdw>
              </a:effectLst>
              <a:uLnTx/>
              <a:uFillTx/>
              <a:cs typeface="Gill Sans"/>
              <a:sym typeface="Gill Sans"/>
            </a:endParaRPr>
          </a:p>
        </p:txBody>
      </p:sp>
      <p:pic>
        <p:nvPicPr>
          <p:cNvPr id="22" name="Picture 21">
            <a:extLst>
              <a:ext uri="{FF2B5EF4-FFF2-40B4-BE49-F238E27FC236}">
                <a16:creationId xmlns:a16="http://schemas.microsoft.com/office/drawing/2014/main" id="{5BD28BC0-8A44-6E4B-ACDF-3FA656BE1DDE}"/>
              </a:ext>
            </a:extLst>
          </p:cNvPr>
          <p:cNvPicPr>
            <a:picLocks noChangeAspect="1"/>
          </p:cNvPicPr>
          <p:nvPr/>
        </p:nvPicPr>
        <p:blipFill>
          <a:blip r:embed="rId3"/>
          <a:stretch>
            <a:fillRect/>
          </a:stretch>
        </p:blipFill>
        <p:spPr>
          <a:xfrm>
            <a:off x="0" y="12740798"/>
            <a:ext cx="14990836" cy="975202"/>
          </a:xfrm>
          <a:prstGeom prst="rect">
            <a:avLst/>
          </a:prstGeom>
        </p:spPr>
      </p:pic>
      <p:pic>
        <p:nvPicPr>
          <p:cNvPr id="27" name="Picture 26">
            <a:extLst>
              <a:ext uri="{FF2B5EF4-FFF2-40B4-BE49-F238E27FC236}">
                <a16:creationId xmlns:a16="http://schemas.microsoft.com/office/drawing/2014/main" id="{981D6FB9-B203-0047-8B9E-161EF45CBEB1}"/>
              </a:ext>
            </a:extLst>
          </p:cNvPr>
          <p:cNvPicPr>
            <a:picLocks noChangeAspect="1"/>
          </p:cNvPicPr>
          <p:nvPr/>
        </p:nvPicPr>
        <p:blipFill>
          <a:blip r:embed="rId4"/>
          <a:stretch>
            <a:fillRect/>
          </a:stretch>
        </p:blipFill>
        <p:spPr>
          <a:xfrm>
            <a:off x="20512742" y="12438318"/>
            <a:ext cx="3489393" cy="1277682"/>
          </a:xfrm>
          <a:prstGeom prst="rect">
            <a:avLst/>
          </a:prstGeom>
        </p:spPr>
      </p:pic>
      <p:pic>
        <p:nvPicPr>
          <p:cNvPr id="17" name="Picture 2">
            <a:extLst>
              <a:ext uri="{FF2B5EF4-FFF2-40B4-BE49-F238E27FC236}">
                <a16:creationId xmlns:a16="http://schemas.microsoft.com/office/drawing/2014/main" id="{ED52F84C-A436-9E44-98FE-DFF436D0E566}"/>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5819985" y="2502065"/>
            <a:ext cx="8182150" cy="4953818"/>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6956D24A-4286-9A45-9549-5A5BA68BE74E}"/>
              </a:ext>
            </a:extLst>
          </p:cNvPr>
          <p:cNvSpPr/>
          <p:nvPr/>
        </p:nvSpPr>
        <p:spPr>
          <a:xfrm>
            <a:off x="125086" y="1927774"/>
            <a:ext cx="15122534" cy="6319185"/>
          </a:xfrm>
          <a:prstGeom prst="rect">
            <a:avLst/>
          </a:prstGeom>
        </p:spPr>
        <p:txBody>
          <a:bodyPr wrap="square">
            <a:spAutoFit/>
          </a:bodyPr>
          <a:lstStyle/>
          <a:p>
            <a:r>
              <a:rPr lang="en-US" sz="4000" i="1" kern="0" dirty="0">
                <a:solidFill>
                  <a:srgbClr val="C82506">
                    <a:hueOff val="-176146"/>
                    <a:satOff val="3665"/>
                    <a:lumOff val="-13986"/>
                  </a:srgbClr>
                </a:solidFill>
                <a:latin typeface="Calibri" panose="020F0502020204030204" pitchFamily="34" charset="0"/>
                <a:cs typeface="Calibri" panose="020F0502020204030204" pitchFamily="34" charset="0"/>
                <a:sym typeface="Arial"/>
              </a:rPr>
              <a:t>Science</a:t>
            </a:r>
            <a:endParaRPr lang="en-US" sz="4000" i="1" dirty="0">
              <a:solidFill>
                <a:prstClr val="black"/>
              </a:solidFill>
              <a:latin typeface="Calibri" panose="020F0502020204030204" pitchFamily="34" charset="0"/>
              <a:cs typeface="Calibri" panose="020F0502020204030204" pitchFamily="34" charset="0"/>
            </a:endParaRPr>
          </a:p>
          <a:p>
            <a:pPr algn="just"/>
            <a:r>
              <a:rPr lang="en-US" sz="3000" dirty="0"/>
              <a:t>The spontaneous breaking of the chiral symmetry in quantum chromodynamics (QCD) is a key ingredient for explaining the masses of hadrons that constitute almost the entire mass of our visible Universe. Lattice-regularized QCD calculations have demonstrated (near) restoration of the broken chiral symmetry in QCD at high temperature</a:t>
            </a:r>
            <a:r>
              <a:rPr lang="en-US" sz="3000" dirty="0">
                <a:solidFill>
                  <a:prstClr val="black"/>
                </a:solidFill>
              </a:rPr>
              <a:t> </a:t>
            </a:r>
            <a:r>
              <a:rPr lang="en-US" sz="3000" dirty="0"/>
              <a:t> through a smooth crossover. The chiral crossover temperature of QCD marks the epoch at which massive hadrons were born during the evolution of the early Universe. Furthermore, when QCD-matter is doped with an excess of quarks over antiquarks, </a:t>
            </a:r>
            <a:r>
              <a:rPr lang="en-US" sz="3000" i="1" dirty="0"/>
              <a:t>i.e. </a:t>
            </a:r>
            <a:r>
              <a:rPr lang="en-US" sz="3000" dirty="0"/>
              <a:t>for non-zero baryon chemical potential, the chiral crossover in QCD might lead to a rich phase diagram. The phase structure of QCD-matter can be probed in various ongoing and upcoming relativistic heavy-ion collision experiments, such as the Beam Energy Scan (BES) at the Relativistic Heavy Ion Collider (RHIC). The phase diagram of QCD can be explored in these experiments if the so-called chemical freeze-out takes place in the proximity of the chiral crossover phase boundary. </a:t>
            </a:r>
          </a:p>
        </p:txBody>
      </p:sp>
      <p:sp>
        <p:nvSpPr>
          <p:cNvPr id="21" name="Rectangle 20">
            <a:extLst>
              <a:ext uri="{FF2B5EF4-FFF2-40B4-BE49-F238E27FC236}">
                <a16:creationId xmlns:a16="http://schemas.microsoft.com/office/drawing/2014/main" id="{E7CF6B1D-8E73-3B48-95C9-DF2BDD3ACC53}"/>
              </a:ext>
            </a:extLst>
          </p:cNvPr>
          <p:cNvSpPr/>
          <p:nvPr/>
        </p:nvSpPr>
        <p:spPr>
          <a:xfrm>
            <a:off x="125086" y="8549440"/>
            <a:ext cx="14865750" cy="3477875"/>
          </a:xfrm>
          <a:prstGeom prst="rect">
            <a:avLst/>
          </a:prstGeom>
        </p:spPr>
        <p:txBody>
          <a:bodyPr wrap="square">
            <a:spAutoFit/>
          </a:bodyPr>
          <a:lstStyle/>
          <a:p>
            <a:r>
              <a:rPr lang="en-US" sz="4000" i="1" kern="0" dirty="0">
                <a:solidFill>
                  <a:srgbClr val="C82506">
                    <a:hueOff val="-176146"/>
                    <a:satOff val="3665"/>
                    <a:lumOff val="-13986"/>
                  </a:srgbClr>
                </a:solidFill>
                <a:latin typeface="Calibri" panose="020F0502020204030204" pitchFamily="34" charset="0"/>
                <a:cs typeface="Calibri" panose="020F0502020204030204" pitchFamily="34" charset="0"/>
                <a:sym typeface="Arial"/>
              </a:rPr>
              <a:t>Impact </a:t>
            </a:r>
            <a:endParaRPr lang="en-US" sz="4000" i="1" dirty="0">
              <a:solidFill>
                <a:prstClr val="black"/>
              </a:solidFill>
              <a:latin typeface="Calibri" panose="020F0502020204030204" pitchFamily="34" charset="0"/>
              <a:cs typeface="Calibri" panose="020F0502020204030204" pitchFamily="34" charset="0"/>
            </a:endParaRPr>
          </a:p>
          <a:p>
            <a:pPr algn="just"/>
            <a:r>
              <a:rPr lang="en-US" sz="3000" dirty="0"/>
              <a:t>We computed the pseudo-critical temperatures of QCD chiral crossovers at zero and non-zero values of baryon, strangeness, electric charge, and isospin chemical potentials. The results were obtained using lattice QCD calculations carried out with physical values of up, down and strange quark masses. For baryon chemical potential less than 300 MeV, the chemical freeze-out takes place in the vicinity of the QCD phase boundary, which coincides with the lines of constant energy density and constant entropy density.</a:t>
            </a:r>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03ACF654-EC8F-AE4C-85FE-74A704AD7053}"/>
                  </a:ext>
                </a:extLst>
              </p:cNvPr>
              <p:cNvSpPr txBox="1"/>
              <p:nvPr/>
            </p:nvSpPr>
            <p:spPr>
              <a:xfrm>
                <a:off x="16047720" y="7745059"/>
                <a:ext cx="7726680" cy="2431435"/>
              </a:xfrm>
              <a:prstGeom prst="rect">
                <a:avLst/>
              </a:prstGeom>
              <a:noFill/>
            </p:spPr>
            <p:txBody>
              <a:bodyPr wrap="square" rtlCol="0">
                <a:spAutoFit/>
              </a:bodyPr>
              <a:lstStyle/>
              <a:p>
                <a:pPr algn="just"/>
                <a:r>
                  <a:rPr lang="en-US" sz="3000" i="1" dirty="0">
                    <a:solidFill>
                      <a:schemeClr val="tx1"/>
                    </a:solidFill>
                    <a:latin typeface="Calibri Light" panose="020F0302020204030204" pitchFamily="34" charset="0"/>
                    <a:cs typeface="Calibri Light" panose="020F0302020204030204" pitchFamily="34" charset="0"/>
                  </a:rPr>
                  <a:t>Phase boundary of  QCD in the </a:t>
                </a:r>
                <a:r>
                  <a:rPr lang="en-US" sz="3000" i="1" kern="0" dirty="0">
                    <a:solidFill>
                      <a:schemeClr val="tx1"/>
                    </a:solidFill>
                    <a:latin typeface="Calibri Light" panose="020F0302020204030204" pitchFamily="34" charset="0"/>
                    <a:ea typeface="Arial Narrow"/>
                    <a:cs typeface="Calibri Light" panose="020F0302020204030204" pitchFamily="34" charset="0"/>
                    <a:sym typeface="Arial Narrow"/>
                  </a:rPr>
                  <a:t>temperature</a:t>
                </a:r>
                <a14:m>
                  <m:oMath xmlns:m="http://schemas.openxmlformats.org/officeDocument/2006/math">
                    <m:r>
                      <a:rPr lang="en-US" sz="3000" b="0" i="1" kern="0">
                        <a:solidFill>
                          <a:schemeClr val="tx1"/>
                        </a:solidFill>
                        <a:latin typeface="Cambria Math" panose="02040503050406030204" pitchFamily="18" charset="0"/>
                        <a:ea typeface="Arial Narrow"/>
                        <a:cs typeface="Arial Narrow" panose="020B0604020202020204" pitchFamily="34" charset="0"/>
                        <a:sym typeface="Arial Narrow"/>
                      </a:rPr>
                      <m:t> </m:t>
                    </m:r>
                    <m:d>
                      <m:dPr>
                        <m:ctrlPr>
                          <a:rPr lang="en-US" sz="3000" i="1" kern="0">
                            <a:solidFill>
                              <a:schemeClr val="tx1"/>
                            </a:solidFill>
                            <a:latin typeface="Cambria Math" panose="02040503050406030204" pitchFamily="18" charset="0"/>
                            <a:ea typeface="Arial Narrow"/>
                            <a:cs typeface="Arial Narrow" panose="020B0604020202020204" pitchFamily="34" charset="0"/>
                            <a:sym typeface="Arial Narrow"/>
                          </a:rPr>
                        </m:ctrlPr>
                      </m:dPr>
                      <m:e>
                        <m:r>
                          <a:rPr lang="en-US" sz="3000" b="0" i="1" kern="0">
                            <a:solidFill>
                              <a:schemeClr val="tx1"/>
                            </a:solidFill>
                            <a:latin typeface="Cambria Math" panose="02040503050406030204" pitchFamily="18" charset="0"/>
                            <a:ea typeface="Arial Narrow"/>
                            <a:cs typeface="Arial Narrow" panose="020B0604020202020204" pitchFamily="34" charset="0"/>
                            <a:sym typeface="Arial Narrow"/>
                          </a:rPr>
                          <m:t>𝑇</m:t>
                        </m:r>
                      </m:e>
                    </m:d>
                  </m:oMath>
                </a14:m>
                <a:r>
                  <a:rPr lang="en-US" sz="3000" i="1" kern="0" dirty="0">
                    <a:solidFill>
                      <a:schemeClr val="tx1"/>
                    </a:solidFill>
                    <a:latin typeface="Calibri Light" panose="020F0302020204030204" pitchFamily="34" charset="0"/>
                    <a:ea typeface="Arial Narrow"/>
                    <a:cs typeface="Calibri Light" panose="020F0302020204030204" pitchFamily="34" charset="0"/>
                    <a:sym typeface="Arial Narrow"/>
                  </a:rPr>
                  <a:t> and baryon chemical potential </a:t>
                </a:r>
                <a14:m>
                  <m:oMath xmlns:m="http://schemas.openxmlformats.org/officeDocument/2006/math">
                    <m:d>
                      <m:dPr>
                        <m:ctrlPr>
                          <a:rPr lang="en-US" sz="3000" i="1" kern="0">
                            <a:solidFill>
                              <a:schemeClr val="tx1"/>
                            </a:solidFill>
                            <a:latin typeface="Cambria Math" panose="02040503050406030204" pitchFamily="18" charset="0"/>
                            <a:ea typeface="Arial Narrow"/>
                            <a:cs typeface="Arial Narrow" panose="020B0604020202020204" pitchFamily="34" charset="0"/>
                            <a:sym typeface="Arial Narrow"/>
                          </a:rPr>
                        </m:ctrlPr>
                      </m:dPr>
                      <m:e>
                        <m:sSub>
                          <m:sSubPr>
                            <m:ctrlPr>
                              <a:rPr lang="en-US" sz="3000" i="1" kern="0">
                                <a:solidFill>
                                  <a:schemeClr val="tx1"/>
                                </a:solidFill>
                                <a:latin typeface="Cambria Math" panose="02040503050406030204" pitchFamily="18" charset="0"/>
                                <a:cs typeface="Arial Narrow" panose="020B0604020202020204" pitchFamily="34" charset="0"/>
                                <a:sym typeface="Arial Narrow"/>
                              </a:rPr>
                            </m:ctrlPr>
                          </m:sSubPr>
                          <m:e>
                            <m:r>
                              <a:rPr lang="en-US" sz="3000" b="0" i="1" kern="0">
                                <a:solidFill>
                                  <a:schemeClr val="tx1"/>
                                </a:solidFill>
                                <a:latin typeface="Cambria Math" panose="02040503050406030204" pitchFamily="18" charset="0"/>
                                <a:ea typeface="Cambria Math" panose="02040503050406030204" pitchFamily="18" charset="0"/>
                                <a:cs typeface="Arial Narrow" panose="020B0604020202020204" pitchFamily="34" charset="0"/>
                                <a:sym typeface="Arial Narrow"/>
                              </a:rPr>
                              <m:t>𝜇</m:t>
                            </m:r>
                          </m:e>
                          <m:sub>
                            <m:r>
                              <a:rPr lang="en-US" sz="3000" b="0" i="1" kern="0">
                                <a:solidFill>
                                  <a:schemeClr val="tx1"/>
                                </a:solidFill>
                                <a:latin typeface="Cambria Math" panose="02040503050406030204" pitchFamily="18" charset="0"/>
                                <a:cs typeface="Arial Narrow" panose="020B0604020202020204" pitchFamily="34" charset="0"/>
                                <a:sym typeface="Arial Narrow"/>
                              </a:rPr>
                              <m:t>𝐵</m:t>
                            </m:r>
                          </m:sub>
                        </m:sSub>
                      </m:e>
                    </m:d>
                    <m:r>
                      <a:rPr lang="en-US" sz="3000" b="0" i="1" kern="0">
                        <a:solidFill>
                          <a:schemeClr val="tx1"/>
                        </a:solidFill>
                        <a:latin typeface="Cambria Math" panose="02040503050406030204" pitchFamily="18" charset="0"/>
                        <a:ea typeface="Arial Narrow"/>
                        <a:cs typeface="Arial Narrow" panose="020B0604020202020204" pitchFamily="34" charset="0"/>
                        <a:sym typeface="Arial Narrow"/>
                      </a:rPr>
                      <m:t>  </m:t>
                    </m:r>
                  </m:oMath>
                </a14:m>
                <a:r>
                  <a:rPr lang="en-US" sz="3000" i="1" kern="0" dirty="0">
                    <a:solidFill>
                      <a:schemeClr val="tx1"/>
                    </a:solidFill>
                    <a:latin typeface="Calibri Light" panose="020F0302020204030204" pitchFamily="34" charset="0"/>
                    <a:ea typeface="Arial Narrow"/>
                    <a:cs typeface="Calibri Light" panose="020F0302020204030204" pitchFamily="34" charset="0"/>
                    <a:sym typeface="Arial Narrow"/>
                  </a:rPr>
                  <a:t>plane. </a:t>
                </a:r>
                <a:r>
                  <a:rPr lang="en-US" sz="3000" i="1" dirty="0">
                    <a:solidFill>
                      <a:schemeClr val="tx1"/>
                    </a:solidFill>
                    <a:latin typeface="Calibri Light" panose="020F0302020204030204" pitchFamily="34" charset="0"/>
                    <a:cs typeface="Calibri Light" panose="020F0302020204030204" pitchFamily="34" charset="0"/>
                  </a:rPr>
                  <a:t>Also, shown are the chemical freeze-out parameters extracted from relativistic heavy-ion collision experiments</a:t>
                </a:r>
                <a:r>
                  <a:rPr lang="en-US" sz="2000" i="1" dirty="0">
                    <a:solidFill>
                      <a:schemeClr val="tx1"/>
                    </a:solidFill>
                    <a:latin typeface="Calibri Light" panose="020F0302020204030204" pitchFamily="34" charset="0"/>
                    <a:cs typeface="Calibri Light" panose="020F0302020204030204" pitchFamily="34" charset="0"/>
                  </a:rPr>
                  <a:t>.</a:t>
                </a:r>
              </a:p>
            </p:txBody>
          </p:sp>
        </mc:Choice>
        <mc:Fallback xmlns="">
          <p:sp>
            <p:nvSpPr>
              <p:cNvPr id="24" name="TextBox 23">
                <a:extLst>
                  <a:ext uri="{FF2B5EF4-FFF2-40B4-BE49-F238E27FC236}">
                    <a16:creationId xmlns:a16="http://schemas.microsoft.com/office/drawing/2014/main" id="{03ACF654-EC8F-AE4C-85FE-74A704AD7053}"/>
                  </a:ext>
                </a:extLst>
              </p:cNvPr>
              <p:cNvSpPr txBox="1">
                <a:spLocks noRot="1" noChangeAspect="1" noMove="1" noResize="1" noEditPoints="1" noAdjustHandles="1" noChangeArrowheads="1" noChangeShapeType="1" noTextEdit="1"/>
              </p:cNvSpPr>
              <p:nvPr/>
            </p:nvSpPr>
            <p:spPr>
              <a:xfrm>
                <a:off x="16047720" y="7745059"/>
                <a:ext cx="7726680" cy="2431435"/>
              </a:xfrm>
              <a:prstGeom prst="rect">
                <a:avLst/>
              </a:prstGeom>
              <a:blipFill>
                <a:blip r:embed="rId6"/>
                <a:stretch>
                  <a:fillRect l="-1806" t="-2604" r="-1806" b="-5208"/>
                </a:stretch>
              </a:blipFill>
            </p:spPr>
            <p:txBody>
              <a:bodyPr/>
              <a:lstStyle/>
              <a:p>
                <a:r>
                  <a:rPr lang="en-US">
                    <a:noFill/>
                  </a:rPr>
                  <a:t> </a:t>
                </a:r>
              </a:p>
            </p:txBody>
          </p:sp>
        </mc:Fallback>
      </mc:AlternateContent>
      <p:sp>
        <p:nvSpPr>
          <p:cNvPr id="25" name="Shape 132">
            <a:extLst>
              <a:ext uri="{FF2B5EF4-FFF2-40B4-BE49-F238E27FC236}">
                <a16:creationId xmlns:a16="http://schemas.microsoft.com/office/drawing/2014/main" id="{3195E7BA-397D-B74E-9ADD-56C88AFF6777}"/>
              </a:ext>
            </a:extLst>
          </p:cNvPr>
          <p:cNvSpPr/>
          <p:nvPr/>
        </p:nvSpPr>
        <p:spPr>
          <a:xfrm>
            <a:off x="15563201" y="2314575"/>
            <a:ext cx="0" cy="9758674"/>
          </a:xfrm>
          <a:prstGeom prst="line">
            <a:avLst/>
          </a:prstGeom>
          <a:ln w="44450" cmpd="sng">
            <a:solidFill>
              <a:srgbClr val="C82506">
                <a:hueOff val="-176146"/>
                <a:satOff val="3665"/>
                <a:lumOff val="-13986"/>
              </a:srgbClr>
            </a:solidFill>
            <a:miter lim="400000"/>
          </a:ln>
          <a:effectLst/>
        </p:spPr>
        <p:txBody>
          <a:bodyPr lIns="50800" tIns="50800" rIns="50800" bIns="50800" anchor="ctr"/>
          <a:lstStyle/>
          <a:p>
            <a:pPr marL="0" marR="0" lvl="0" indent="0" algn="ctr" defTabSz="584200" eaLnBrk="1" fontAlgn="auto" latinLnBrk="0" hangingPunct="0">
              <a:lnSpc>
                <a:spcPct val="100000"/>
              </a:lnSpc>
              <a:spcBef>
                <a:spcPts val="0"/>
              </a:spcBef>
              <a:spcAft>
                <a:spcPts val="0"/>
              </a:spcAft>
              <a:buClrTx/>
              <a:buSzTx/>
              <a:buFontTx/>
              <a:buNone/>
              <a:tabLst/>
              <a:defRPr sz="4000">
                <a:solidFill>
                  <a:srgbClr val="FFFFFF"/>
                </a:solidFill>
                <a:effectLst>
                  <a:outerShdw blurRad="38100" dist="12700" dir="5400000" rotWithShape="0">
                    <a:srgbClr val="000000">
                      <a:alpha val="50000"/>
                    </a:srgbClr>
                  </a:outerShdw>
                </a:effectLst>
                <a:latin typeface="+mn-lt"/>
                <a:ea typeface="+mn-ea"/>
                <a:cs typeface="+mn-cs"/>
                <a:sym typeface="Gill Sans"/>
              </a:defRPr>
            </a:pPr>
            <a:endParaRPr kumimoji="0" sz="4000" b="0" i="0" u="none" strike="noStrike" kern="0" cap="none" spc="0" normalizeH="0" baseline="0" noProof="0" dirty="0">
              <a:ln>
                <a:noFill/>
              </a:ln>
              <a:solidFill>
                <a:srgbClr val="FFFFFF"/>
              </a:solidFill>
              <a:effectLst>
                <a:outerShdw blurRad="38100" dist="12700" dir="5400000" rotWithShape="0">
                  <a:srgbClr val="000000">
                    <a:alpha val="50000"/>
                  </a:srgbClr>
                </a:outerShdw>
              </a:effectLst>
              <a:uLnTx/>
              <a:uFillTx/>
              <a:cs typeface="Gill Sans"/>
              <a:sym typeface="Gill Sans"/>
            </a:endParaRPr>
          </a:p>
        </p:txBody>
      </p:sp>
      <p:sp>
        <p:nvSpPr>
          <p:cNvPr id="29" name="TextBox 28">
            <a:extLst>
              <a:ext uri="{FF2B5EF4-FFF2-40B4-BE49-F238E27FC236}">
                <a16:creationId xmlns:a16="http://schemas.microsoft.com/office/drawing/2014/main" id="{6A3EC140-A10E-4D4C-87E1-B49E19460E91}"/>
              </a:ext>
            </a:extLst>
          </p:cNvPr>
          <p:cNvSpPr txBox="1"/>
          <p:nvPr/>
        </p:nvSpPr>
        <p:spPr>
          <a:xfrm>
            <a:off x="16047719" y="10654137"/>
            <a:ext cx="8214367" cy="1200329"/>
          </a:xfrm>
          <a:prstGeom prst="rect">
            <a:avLst/>
          </a:prstGeom>
          <a:noFill/>
        </p:spPr>
        <p:txBody>
          <a:bodyPr wrap="square" rtlCol="0">
            <a:spAutoFit/>
          </a:bodyPr>
          <a:lstStyle/>
          <a:p>
            <a:pPr algn="just"/>
            <a:r>
              <a:rPr lang="en-US" sz="4000" i="1" kern="0" dirty="0">
                <a:solidFill>
                  <a:srgbClr val="C82506">
                    <a:hueOff val="-176146"/>
                    <a:satOff val="3665"/>
                    <a:lumOff val="-13986"/>
                  </a:srgbClr>
                </a:solidFill>
                <a:latin typeface="Calibri" panose="020F0502020204030204" pitchFamily="34" charset="0"/>
                <a:cs typeface="Calibri" panose="020F0502020204030204" pitchFamily="34" charset="0"/>
                <a:sym typeface="Arial"/>
              </a:rPr>
              <a:t>Publication</a:t>
            </a:r>
            <a:endParaRPr lang="en-US" sz="4000" i="1" dirty="0">
              <a:solidFill>
                <a:prstClr val="black"/>
              </a:solidFill>
              <a:latin typeface="Calibri" panose="020F0502020204030204" pitchFamily="34" charset="0"/>
              <a:cs typeface="Calibri" panose="020F0502020204030204" pitchFamily="34" charset="0"/>
            </a:endParaRPr>
          </a:p>
          <a:p>
            <a:pPr algn="just"/>
            <a:r>
              <a:rPr lang="en-US" sz="3200" dirty="0" err="1">
                <a:latin typeface="Calibri" panose="020F0502020204030204" pitchFamily="34" charset="0"/>
                <a:cs typeface="Calibri" panose="020F0502020204030204" pitchFamily="34" charset="0"/>
              </a:rPr>
              <a:t>HotQCD</a:t>
            </a:r>
            <a:r>
              <a:rPr lang="en-US" sz="3200" dirty="0">
                <a:latin typeface="Calibri" panose="020F0502020204030204" pitchFamily="34" charset="0"/>
                <a:cs typeface="Calibri" panose="020F0502020204030204" pitchFamily="34" charset="0"/>
              </a:rPr>
              <a:t> Collaboration: </a:t>
            </a:r>
            <a:r>
              <a:rPr lang="en-US" sz="3200" dirty="0">
                <a:latin typeface="Calibri" panose="020F0502020204030204" pitchFamily="34" charset="0"/>
                <a:cs typeface="Calibri" panose="020F0502020204030204" pitchFamily="34" charset="0"/>
                <a:hlinkClick r:id="rId7"/>
              </a:rPr>
              <a:t>Phys. Lett. B795 (2019)</a:t>
            </a:r>
            <a:endParaRPr lang="en-US" sz="32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8958219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273</TotalTime>
  <Words>186</Words>
  <Application>Microsoft Macintosh PowerPoint</Application>
  <PresentationFormat>Custom</PresentationFormat>
  <Paragraphs>8</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Narrow</vt:lpstr>
      <vt:lpstr>Calibri</vt:lpstr>
      <vt:lpstr>Calibri Light</vt:lpstr>
      <vt:lpstr>Cambria Math</vt:lpstr>
      <vt:lpstr>Gill Sans</vt:lpstr>
      <vt:lpstr>Office Theme</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Swagato</dc:creator>
  <cp:lastModifiedBy>Microsoft Office User</cp:lastModifiedBy>
  <cp:revision>19</cp:revision>
  <cp:lastPrinted>2019-06-28T03:59:44Z</cp:lastPrinted>
  <dcterms:created xsi:type="dcterms:W3CDTF">2019-05-31T13:09:59Z</dcterms:created>
  <dcterms:modified xsi:type="dcterms:W3CDTF">2019-06-28T04:07:03Z</dcterms:modified>
</cp:coreProperties>
</file>

<file path=docProps/thumbnail.jpeg>
</file>